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5" r:id="rId3"/>
    <p:sldId id="257" r:id="rId4"/>
    <p:sldId id="258" r:id="rId5"/>
    <p:sldId id="259" r:id="rId6"/>
    <p:sldId id="260" r:id="rId7"/>
    <p:sldId id="266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954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7198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The Future - AI and Citizenship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</a:t>
            </a:r>
          </a:p>
          <a:p>
            <a:endParaRPr/>
          </a:p>
          <a:p>
            <a:r>
              <a:t>CLEAR EXPECTATIONS:</a:t>
            </a:r>
          </a:p>
          <a:p>
            <a:r>
              <a:t>- State word count/time expected</a:t>
            </a:r>
          </a:p>
          <a:p>
            <a:r>
              <a:t>- Show example if available</a:t>
            </a:r>
          </a:p>
          <a:p>
            <a:r>
              <a:t>- Explain purpose</a:t>
            </a:r>
          </a:p>
          <a:p>
            <a:r>
              <a:t>- Give deadline</a:t>
            </a:r>
          </a:p>
          <a:p>
            <a:endParaRPr/>
          </a:p>
          <a:p>
            <a:r>
              <a:t>SUPPORT:</a:t>
            </a:r>
          </a:p>
          <a:p>
            <a:r>
              <a:t>- Provide sentence starters if needed</a:t>
            </a:r>
          </a:p>
          <a:p>
            <a:r>
              <a:t>- Suggest where to find information</a:t>
            </a:r>
          </a:p>
          <a:p>
            <a:r>
              <a:t>- Offer alternative formats for SEND</a:t>
            </a:r>
          </a:p>
          <a:p>
            <a:endParaRPr/>
          </a:p>
          <a:p>
            <a:r>
              <a:t>FOLLOW-UP: Plan to use homework in next lesson (share examples, build on learning)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CITATION GUIDANCE:</a:t>
            </a:r>
          </a:p>
          <a:p>
            <a:r>
              <a:t>These references show curriculum alignment with:</a:t>
            </a:r>
          </a:p>
          <a:p>
            <a:r>
              <a:t>- DfE guidance (government policy)</a:t>
            </a:r>
          </a:p>
          <a:p>
            <a:r>
              <a:t>- UNESCO framework (international standards)</a:t>
            </a:r>
          </a:p>
          <a:p>
            <a:r>
              <a:t>- Ofsted expectations (inspection criteria)</a:t>
            </a:r>
          </a:p>
          <a:p>
            <a:endParaRPr/>
          </a:p>
          <a:p>
            <a:r>
              <a:t>FOR STUDENTS: These are authoritative sources they can reference in work</a:t>
            </a:r>
          </a:p>
          <a:p>
            <a:endParaRPr/>
          </a:p>
          <a:p>
            <a:r>
              <a:t>FOR SLT/OFSTED: Evidence of research-based, policy-aligned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</a:t>
            </a:r>
          </a:p>
          <a:p>
            <a:endParaRPr/>
          </a:p>
          <a:p>
            <a:r>
              <a:t>RETRIEVAL PRACTICE:</a:t>
            </a:r>
          </a:p>
          <a:p>
            <a:r>
              <a:t>Use think-pair-share: 30 sec individual, 1 min pairs, 2 mins class share</a:t>
            </a:r>
          </a:p>
          <a:p>
            <a:endParaRPr/>
          </a:p>
          <a:p>
            <a:r>
              <a:t>PURPOSE: Activate prior knowledge, check retention, prepare for new learning</a:t>
            </a:r>
          </a:p>
          <a:p>
            <a:endParaRPr/>
          </a:p>
          <a:p>
            <a:r>
              <a:t>IF STUDENTS STRUGGLE: Briefly recap key concepts before proceeding</a:t>
            </a:r>
          </a:p>
          <a:p>
            <a:endParaRPr/>
          </a:p>
          <a:p>
            <a:r>
              <a:t>CONNECTION: Links previous learning to today's lesson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AI and the Future of Work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Your Responsibilities as AI Citizens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E931B-9DF0-ED61-6E0E-4E26474BE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8FC63E-3A1E-56F2-84EB-EDDAD92281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94EDF3-6C6A-B83A-875C-EA03075AB7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Your Responsibilities as AI Citizens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4D5FE2-7645-7A3C-8051-E88C1FB761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818161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5FD750-436F-65B1-F417-3ED3C7ABAB1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6874" y="1600201"/>
            <a:ext cx="862641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E161A0-3B37-51A1-1ABF-BC61CE0AD7E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70576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The Future - AI and Citizenship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9 Computer Science</a:t>
            </a:r>
          </a:p>
          <a:p>
            <a:r>
              <a:rPr dirty="0">
                <a:solidFill>
                  <a:schemeClr val="tx1"/>
                </a:solidFill>
              </a:rPr>
              <a:t>Lesson 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2791" y="1455739"/>
            <a:ext cx="8626417" cy="4525963"/>
          </a:xfrm>
        </p:spPr>
        <p:txBody>
          <a:bodyPr>
            <a:noAutofit/>
          </a:bodyPr>
          <a:lstStyle/>
          <a:p>
            <a:r>
              <a:rPr sz="2000" b="1" dirty="0"/>
              <a:t>Future Vision Essay</a:t>
            </a:r>
          </a:p>
          <a:p>
            <a:endParaRPr sz="2000" dirty="0"/>
          </a:p>
          <a:p>
            <a:r>
              <a:rPr sz="2000" dirty="0"/>
              <a:t>How will I use AI responsibly in my future?</a:t>
            </a:r>
          </a:p>
          <a:p>
            <a:endParaRPr sz="2000" dirty="0"/>
          </a:p>
          <a:p>
            <a:r>
              <a:rPr sz="2000" dirty="0"/>
              <a:t>Reflect on:</a:t>
            </a:r>
          </a:p>
          <a:p>
            <a:r>
              <a:rPr sz="2000" dirty="0"/>
              <a:t>AI competencies developed</a:t>
            </a:r>
          </a:p>
          <a:p>
            <a:r>
              <a:rPr sz="2000" dirty="0"/>
              <a:t>How you'll use AI as students, workers, citizens</a:t>
            </a:r>
          </a:p>
          <a:p>
            <a:r>
              <a:rPr sz="2000" dirty="0"/>
              <a:t>Concerns you have</a:t>
            </a:r>
          </a:p>
          <a:p>
            <a:r>
              <a:rPr sz="2000" dirty="0"/>
              <a:t>Your role in AI's future</a:t>
            </a:r>
          </a:p>
          <a:p>
            <a:endParaRPr sz="2000" dirty="0"/>
          </a:p>
          <a:p>
            <a:r>
              <a:rPr sz="2000" dirty="0"/>
              <a:t>400 words</a:t>
            </a:r>
          </a:p>
          <a:p>
            <a:endParaRPr sz="2000" dirty="0"/>
          </a:p>
          <a:p>
            <a:r>
              <a:rPr sz="2000" b="1" dirty="0"/>
              <a:t>Due: </a:t>
            </a:r>
            <a:r>
              <a:rPr sz="2000" dirty="0"/>
              <a:t>Next lesson (assessment)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160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600"/>
              <a:t>Department for Education (2025). Generative artificial intelligence (AI) in education. Updated 12 August 2025. Available at: https://www.gov.uk/government/publications/generative-ai-in-education</a:t>
            </a:r>
          </a:p>
          <a:p>
            <a:endParaRPr sz="1600"/>
          </a:p>
          <a:p>
            <a:r>
              <a:rPr sz="1600"/>
              <a:t>UNESCO (2024). AI competency framework for students. Paris: UNESCO. Available at: https://www.unesco.org/en/digital-education/ai-future-learning</a:t>
            </a:r>
          </a:p>
          <a:p>
            <a:endParaRPr sz="1600"/>
          </a:p>
          <a:p>
            <a:r>
              <a:rPr sz="1600"/>
              <a:t>Ofsted (2025). Statement on how Ofsted looks at AI during inspection and regulation. Updated 21 October 2025. Available at: https://www.gov.uk/government/publications/ofsteds-use-of-ai</a:t>
            </a:r>
          </a:p>
          <a:p>
            <a:endParaRPr sz="1600"/>
          </a:p>
          <a:p>
            <a:r>
              <a:rPr sz="1600"/>
              <a:t>UNESCO: AI citizenship and future skills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By the end of this lesson, you will be able to:</a:t>
            </a:r>
          </a:p>
          <a:p>
            <a:endParaRPr sz="2000" dirty="0"/>
          </a:p>
          <a:p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Explain</a:t>
            </a:r>
            <a:r>
              <a:rPr sz="2000" dirty="0"/>
              <a:t> AI's impact on future jobs and skills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Define responsibilities as AI citizens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Contribute to school AI decision-making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Retrieval Quiz:</a:t>
            </a:r>
          </a:p>
          <a:p>
            <a:endParaRPr sz="2000" dirty="0"/>
          </a:p>
          <a:p>
            <a:r>
              <a:rPr sz="2000" dirty="0"/>
              <a:t>1. What are the key steps in AI system design?</a:t>
            </a:r>
          </a:p>
          <a:p>
            <a:r>
              <a:rPr sz="2000" dirty="0"/>
              <a:t>2. Why do ethical checks matter?</a:t>
            </a:r>
          </a:p>
          <a:p>
            <a:r>
              <a:rPr sz="2000" dirty="0"/>
              <a:t>3. What makes good training data?</a:t>
            </a:r>
          </a:p>
          <a:p>
            <a:r>
              <a:rPr sz="2000" dirty="0"/>
              <a:t>4. Name one AI for Good example</a:t>
            </a:r>
          </a:p>
          <a:p>
            <a:endParaRPr sz="2000" dirty="0"/>
          </a:p>
          <a:p>
            <a:r>
              <a:rPr sz="2000" b="1" dirty="0"/>
              <a:t>Think-Pair-Share:</a:t>
            </a:r>
          </a:p>
          <a:p>
            <a:r>
              <a:rPr sz="2000" dirty="0"/>
              <a:t>How will AI change the world in the next 10 years?</a:t>
            </a:r>
          </a:p>
          <a:p>
            <a:endParaRPr sz="2000" dirty="0"/>
          </a:p>
          <a:p>
            <a:r>
              <a:rPr sz="2000" b="1" dirty="0"/>
              <a:t>Today: </a:t>
            </a:r>
            <a:r>
              <a:rPr sz="2000" dirty="0"/>
              <a:t>Your role as AI citizens!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AI and the Future of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6875" y="1600201"/>
            <a:ext cx="4038184" cy="4525963"/>
          </a:xfrm>
        </p:spPr>
        <p:txBody>
          <a:bodyPr>
            <a:noAutofit/>
          </a:bodyPr>
          <a:lstStyle/>
          <a:p>
            <a:r>
              <a:rPr sz="2000" b="1" dirty="0"/>
              <a:t>How will AI change jobs?</a:t>
            </a:r>
          </a:p>
          <a:p>
            <a:endParaRPr sz="2000" b="1" dirty="0"/>
          </a:p>
          <a:p>
            <a:r>
              <a:rPr sz="2000" b="1" dirty="0"/>
              <a:t>Jobs AI Will Help:</a:t>
            </a:r>
          </a:p>
          <a:p>
            <a:r>
              <a:rPr sz="2000" dirty="0"/>
              <a:t>Doctors with diagnosis</a:t>
            </a:r>
          </a:p>
          <a:p>
            <a:r>
              <a:rPr sz="2000" dirty="0"/>
              <a:t>Teachers with personalization</a:t>
            </a:r>
          </a:p>
          <a:p>
            <a:r>
              <a:rPr sz="2000" dirty="0"/>
              <a:t>Engineers with design</a:t>
            </a:r>
          </a:p>
          <a:p>
            <a:r>
              <a:rPr sz="2000" dirty="0"/>
              <a:t>Scientists with research</a:t>
            </a:r>
          </a:p>
          <a:p>
            <a:endParaRPr sz="2000" dirty="0"/>
          </a:p>
          <a:p>
            <a:r>
              <a:rPr sz="2000" b="1" dirty="0"/>
              <a:t>Jobs That May Change:</a:t>
            </a:r>
          </a:p>
          <a:p>
            <a:r>
              <a:rPr sz="2000" dirty="0"/>
              <a:t>Data entry</a:t>
            </a:r>
          </a:p>
          <a:p>
            <a:r>
              <a:rPr sz="2000" dirty="0"/>
              <a:t>Basic customer service</a:t>
            </a:r>
          </a:p>
          <a:p>
            <a:r>
              <a:rPr sz="2000" dirty="0"/>
              <a:t>Some driving jobs</a:t>
            </a:r>
          </a:p>
          <a:p>
            <a:r>
              <a:rPr sz="2000" dirty="0"/>
              <a:t>Routine office work</a:t>
            </a:r>
          </a:p>
          <a:p>
            <a:endParaRPr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E1D6B8-13BF-2C4C-F5AA-4E7FD46618E0}"/>
              </a:ext>
            </a:extLst>
          </p:cNvPr>
          <p:cNvSpPr txBox="1"/>
          <p:nvPr/>
        </p:nvSpPr>
        <p:spPr>
          <a:xfrm>
            <a:off x="6096000" y="2053441"/>
            <a:ext cx="60960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New Jobs AI Creates:</a:t>
            </a:r>
          </a:p>
          <a:p>
            <a:r>
              <a:rPr lang="en-US" sz="2000" dirty="0"/>
              <a:t>AI trainers</a:t>
            </a:r>
          </a:p>
          <a:p>
            <a:r>
              <a:rPr lang="en-US" sz="2000" dirty="0"/>
              <a:t>Data scientists</a:t>
            </a:r>
          </a:p>
          <a:p>
            <a:r>
              <a:rPr lang="en-US" sz="2000" dirty="0"/>
              <a:t>AI ethics officers</a:t>
            </a:r>
          </a:p>
          <a:p>
            <a:r>
              <a:rPr lang="en-US" sz="2000" dirty="0"/>
              <a:t>Robot maintenance</a:t>
            </a:r>
          </a:p>
          <a:p>
            <a:endParaRPr lang="en-US" sz="2000" dirty="0"/>
          </a:p>
          <a:p>
            <a:r>
              <a:rPr lang="en-US" sz="2000" b="1" dirty="0"/>
              <a:t>Skills You'll Need:</a:t>
            </a:r>
          </a:p>
          <a:p>
            <a:r>
              <a:rPr lang="en-US" sz="2000" dirty="0"/>
              <a:t>Critical thinking</a:t>
            </a:r>
          </a:p>
          <a:p>
            <a:r>
              <a:rPr lang="en-US" sz="2000" dirty="0"/>
              <a:t>Creativity</a:t>
            </a:r>
          </a:p>
          <a:p>
            <a:r>
              <a:rPr lang="en-US" sz="2000" dirty="0"/>
              <a:t>Emotional intelligence</a:t>
            </a:r>
          </a:p>
          <a:p>
            <a:r>
              <a:rPr lang="en-US" sz="2000" dirty="0"/>
              <a:t>AI literacy</a:t>
            </a:r>
          </a:p>
          <a:p>
            <a:r>
              <a:rPr lang="en-US" sz="2000" dirty="0"/>
              <a:t>Adaptability</a:t>
            </a:r>
          </a:p>
          <a:p>
            <a:r>
              <a:rPr lang="en-US" sz="2000" dirty="0"/>
              <a:t>Ethical reasoning</a:t>
            </a:r>
            <a:endParaRPr lang="en-GB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Future Jobs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9471" y="1600201"/>
            <a:ext cx="8363820" cy="4983161"/>
          </a:xfrm>
        </p:spPr>
        <p:txBody>
          <a:bodyPr>
            <a:normAutofit fontScale="77500" lnSpcReduction="20000"/>
          </a:bodyPr>
          <a:lstStyle/>
          <a:p>
            <a:r>
              <a:rPr sz="2600" b="1" dirty="0"/>
              <a:t>Groups research one sector:</a:t>
            </a:r>
          </a:p>
          <a:p>
            <a:endParaRPr sz="2600" dirty="0"/>
          </a:p>
          <a:p>
            <a:r>
              <a:rPr sz="2600" dirty="0"/>
              <a:t>1. Healthcare</a:t>
            </a:r>
          </a:p>
          <a:p>
            <a:r>
              <a:rPr sz="2600" dirty="0"/>
              <a:t>2. Education</a:t>
            </a:r>
          </a:p>
          <a:p>
            <a:r>
              <a:rPr sz="2600" dirty="0"/>
              <a:t>3. Creative industries</a:t>
            </a:r>
          </a:p>
          <a:p>
            <a:r>
              <a:rPr sz="2600" dirty="0"/>
              <a:t>4. Manufacturing</a:t>
            </a:r>
          </a:p>
          <a:p>
            <a:r>
              <a:rPr sz="2600" dirty="0"/>
              <a:t>5. Service sector</a:t>
            </a:r>
          </a:p>
          <a:p>
            <a:endParaRPr sz="2600" dirty="0"/>
          </a:p>
          <a:p>
            <a:r>
              <a:rPr sz="2600" b="1" dirty="0"/>
              <a:t>Investigate:</a:t>
            </a:r>
          </a:p>
          <a:p>
            <a:r>
              <a:rPr sz="2600" dirty="0"/>
              <a:t>How will AI change jobs in this sector?</a:t>
            </a:r>
          </a:p>
          <a:p>
            <a:r>
              <a:rPr sz="2600" dirty="0"/>
              <a:t>What new jobs might be created?</a:t>
            </a:r>
          </a:p>
          <a:p>
            <a:r>
              <a:rPr sz="2600" dirty="0"/>
              <a:t>What skills will humans need?</a:t>
            </a:r>
          </a:p>
          <a:p>
            <a:r>
              <a:rPr sz="2600" dirty="0"/>
              <a:t>What should stay human-only?</a:t>
            </a:r>
          </a:p>
          <a:p>
            <a:endParaRPr sz="2600" dirty="0"/>
          </a:p>
          <a:p>
            <a:r>
              <a:rPr sz="2600" dirty="0"/>
              <a:t>Create presentation (5 mins to prepare)</a:t>
            </a:r>
          </a:p>
          <a:p>
            <a:r>
              <a:rPr sz="2600" dirty="0"/>
              <a:t>Share with class (2 mins each)</a:t>
            </a:r>
          </a:p>
          <a:p>
            <a:endParaRPr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Your Responsibilities as AI Citizens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6875" y="1417638"/>
            <a:ext cx="4274158" cy="4525963"/>
          </a:xfrm>
        </p:spPr>
        <p:txBody>
          <a:bodyPr>
            <a:noAutofit/>
          </a:bodyPr>
          <a:lstStyle/>
          <a:p>
            <a:r>
              <a:rPr sz="2000" b="1" dirty="0"/>
              <a:t>Your Responsibilities as AI Citizens</a:t>
            </a:r>
          </a:p>
          <a:p>
            <a:endParaRPr sz="2000" b="1" dirty="0"/>
          </a:p>
          <a:p>
            <a:r>
              <a:rPr sz="2000" b="1" dirty="0"/>
              <a:t>As Future AI Citizens, You Should:</a:t>
            </a:r>
          </a:p>
          <a:p>
            <a:endParaRPr sz="2000" dirty="0"/>
          </a:p>
          <a:p>
            <a:r>
              <a:rPr sz="2000" b="1" dirty="0"/>
              <a:t>1. Stay Informed</a:t>
            </a:r>
          </a:p>
          <a:p>
            <a:r>
              <a:rPr sz="2000" dirty="0"/>
              <a:t>Keep learning about AI developments</a:t>
            </a:r>
          </a:p>
          <a:p>
            <a:r>
              <a:rPr sz="2000" dirty="0"/>
              <a:t>Understand how AI affects you</a:t>
            </a:r>
          </a:p>
          <a:p>
            <a:endParaRPr sz="2000" dirty="0"/>
          </a:p>
          <a:p>
            <a:r>
              <a:rPr sz="2000" b="1" dirty="0"/>
              <a:t>2. Think Critically</a:t>
            </a:r>
          </a:p>
          <a:p>
            <a:r>
              <a:rPr sz="2000" dirty="0"/>
              <a:t>Question AI outputs</a:t>
            </a:r>
          </a:p>
          <a:p>
            <a:r>
              <a:rPr sz="2000" dirty="0"/>
              <a:t>Identify bias and errors</a:t>
            </a:r>
          </a:p>
          <a:p>
            <a:r>
              <a:rPr sz="2000" dirty="0"/>
              <a:t>Demand transparency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C3AF87-538C-4AF8-4471-5B69E43396D0}"/>
              </a:ext>
            </a:extLst>
          </p:cNvPr>
          <p:cNvSpPr txBox="1"/>
          <p:nvPr/>
        </p:nvSpPr>
        <p:spPr>
          <a:xfrm>
            <a:off x="5604387" y="1971259"/>
            <a:ext cx="4552336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3. Use AI Responsibly</a:t>
            </a:r>
          </a:p>
          <a:p>
            <a:r>
              <a:rPr lang="en-US" sz="2000" dirty="0"/>
              <a:t>Be honest about AI use</a:t>
            </a:r>
          </a:p>
          <a:p>
            <a:r>
              <a:rPr lang="en-US" sz="2000" dirty="0"/>
              <a:t>Respect privacy</a:t>
            </a:r>
          </a:p>
          <a:p>
            <a:r>
              <a:rPr lang="en-US" sz="2000" dirty="0"/>
              <a:t>Consider consequences</a:t>
            </a:r>
          </a:p>
          <a:p>
            <a:endParaRPr lang="en-US" sz="2000" dirty="0"/>
          </a:p>
          <a:p>
            <a:r>
              <a:rPr lang="en-US" sz="2000" b="1" dirty="0"/>
              <a:t>4. Advocate for Ethical AI</a:t>
            </a:r>
          </a:p>
          <a:p>
            <a:r>
              <a:rPr lang="en-US" sz="2000" dirty="0"/>
              <a:t>Support fair AI policies</a:t>
            </a:r>
          </a:p>
          <a:p>
            <a:r>
              <a:rPr lang="en-US" sz="2000" dirty="0"/>
              <a:t>Call out harmful AI</a:t>
            </a:r>
          </a:p>
          <a:p>
            <a:r>
              <a:rPr lang="en-US" sz="2000" dirty="0"/>
              <a:t>Push for human-</a:t>
            </a:r>
            <a:r>
              <a:rPr lang="en-US" sz="2000" dirty="0" err="1"/>
              <a:t>centred</a:t>
            </a:r>
            <a:r>
              <a:rPr lang="en-US" sz="2000" dirty="0"/>
              <a:t> design</a:t>
            </a:r>
          </a:p>
          <a:p>
            <a:endParaRPr lang="en-US" sz="2000" dirty="0"/>
          </a:p>
          <a:p>
            <a:r>
              <a:rPr lang="en-US" sz="2000" b="1" dirty="0"/>
              <a:t>5. Participate in Decisions</a:t>
            </a:r>
          </a:p>
          <a:p>
            <a:r>
              <a:rPr lang="en-US" sz="2000" dirty="0"/>
              <a:t>Vote on AI regulations</a:t>
            </a:r>
          </a:p>
          <a:p>
            <a:r>
              <a:rPr lang="en-US" sz="2000" dirty="0"/>
              <a:t>Provide feedback on AI tools</a:t>
            </a:r>
          </a:p>
          <a:p>
            <a:r>
              <a:rPr lang="en-US" sz="2000" dirty="0"/>
              <a:t>Shape AI's future</a:t>
            </a:r>
          </a:p>
          <a:p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584E17-0A50-7B3D-474D-83C181B6A9E3}"/>
              </a:ext>
            </a:extLst>
          </p:cNvPr>
          <p:cNvSpPr txBox="1"/>
          <p:nvPr/>
        </p:nvSpPr>
        <p:spPr>
          <a:xfrm>
            <a:off x="8711380" y="1981489"/>
            <a:ext cx="3048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6. Create Positive Impact</a:t>
            </a:r>
          </a:p>
          <a:p>
            <a:r>
              <a:rPr lang="en-US" sz="2000" dirty="0"/>
              <a:t>Use AI skills for good</a:t>
            </a:r>
          </a:p>
          <a:p>
            <a:r>
              <a:rPr lang="en-US" sz="2000" dirty="0"/>
              <a:t>Help others understand AI</a:t>
            </a:r>
          </a:p>
          <a:p>
            <a:r>
              <a:rPr lang="en-US" sz="2000" dirty="0"/>
              <a:t>Build inclusive solutions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57059-A58F-2D23-D3FE-8EF081DB3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40AC5-2BF5-F419-8A1D-895B1C3A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Your Responsibilities as AI Citizens</a:t>
            </a:r>
            <a:r>
              <a:rPr lang="en-US" dirty="0"/>
              <a:t> </a:t>
            </a:r>
            <a:r>
              <a:rPr lang="en-US" dirty="0" err="1"/>
              <a:t>Con’t</a:t>
            </a:r>
            <a:endParaRPr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A69388-C9A6-F712-B8A5-91898FE43EB5}"/>
              </a:ext>
            </a:extLst>
          </p:cNvPr>
          <p:cNvSpPr txBox="1"/>
          <p:nvPr/>
        </p:nvSpPr>
        <p:spPr>
          <a:xfrm>
            <a:off x="1327356" y="1144594"/>
            <a:ext cx="60960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NEW: Your Voice in School AI Decisions</a:t>
            </a:r>
          </a:p>
          <a:p>
            <a:endParaRPr lang="en-US" sz="2000" b="1" dirty="0"/>
          </a:p>
          <a:p>
            <a:r>
              <a:rPr lang="en-US" sz="2000" b="1" dirty="0"/>
              <a:t>You can contribute to your school's AI use:</a:t>
            </a:r>
          </a:p>
          <a:p>
            <a:endParaRPr lang="en-US" sz="2000" b="1" dirty="0"/>
          </a:p>
          <a:p>
            <a:r>
              <a:rPr lang="en-US" sz="2000" b="1" dirty="0"/>
              <a:t>Student Voice Mechanisms:</a:t>
            </a:r>
          </a:p>
          <a:p>
            <a:r>
              <a:rPr lang="en-US" sz="2000" dirty="0"/>
              <a:t>Join discussions about new AI tools</a:t>
            </a:r>
          </a:p>
          <a:p>
            <a:r>
              <a:rPr lang="en-US" sz="2000" dirty="0"/>
              <a:t>Participate in student council AI reviews</a:t>
            </a:r>
          </a:p>
          <a:p>
            <a:r>
              <a:rPr lang="en-US" sz="2000" dirty="0"/>
              <a:t>Complete surveys about AI in school</a:t>
            </a:r>
          </a:p>
          <a:p>
            <a:r>
              <a:rPr lang="en-US" sz="2000" dirty="0"/>
              <a:t>Share experiences with school leaders</a:t>
            </a:r>
          </a:p>
          <a:p>
            <a:endParaRPr lang="en-US" sz="2000" dirty="0"/>
          </a:p>
          <a:p>
            <a:r>
              <a:rPr lang="en-US" sz="2000" b="1" dirty="0"/>
              <a:t>When to Raise Concerns:</a:t>
            </a:r>
          </a:p>
          <a:p>
            <a:r>
              <a:rPr lang="en-US" sz="2000" dirty="0"/>
              <a:t>AI tool not working fairly</a:t>
            </a:r>
          </a:p>
          <a:p>
            <a:r>
              <a:rPr lang="en-US" sz="2000" dirty="0"/>
              <a:t>Privacy concerns about data collection</a:t>
            </a:r>
          </a:p>
          <a:p>
            <a:r>
              <a:rPr lang="en-US" sz="2000" dirty="0"/>
              <a:t>Bias in how AI is being used</a:t>
            </a:r>
          </a:p>
          <a:p>
            <a:r>
              <a:rPr lang="en-US" sz="2000" dirty="0"/>
              <a:t>Classmates misusing AI</a:t>
            </a:r>
          </a:p>
          <a:p>
            <a:r>
              <a:rPr lang="en-US" sz="2000" dirty="0"/>
              <a:t>school adopts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A71AEB-4808-A498-D3DA-BCFD45720989}"/>
              </a:ext>
            </a:extLst>
          </p:cNvPr>
          <p:cNvSpPr txBox="1"/>
          <p:nvPr/>
        </p:nvSpPr>
        <p:spPr>
          <a:xfrm>
            <a:off x="4621163" y="4919008"/>
            <a:ext cx="679409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Remember:</a:t>
            </a:r>
          </a:p>
          <a:p>
            <a:r>
              <a:rPr lang="en-US" sz="2000" dirty="0"/>
              <a:t>Your experiences matter</a:t>
            </a:r>
          </a:p>
          <a:p>
            <a:r>
              <a:rPr lang="en-US" sz="2000" dirty="0"/>
              <a:t>Schools should listen to students</a:t>
            </a:r>
          </a:p>
          <a:p>
            <a:r>
              <a:rPr lang="en-US" sz="2000" dirty="0"/>
              <a:t>You have rights regarding data and AI</a:t>
            </a:r>
          </a:p>
          <a:p>
            <a:r>
              <a:rPr lang="en-US" sz="2000" dirty="0"/>
              <a:t>Being informed helps you contribute meaningfully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3E094B-66C5-3C86-0A9F-FD2D09B6C179}"/>
              </a:ext>
            </a:extLst>
          </p:cNvPr>
          <p:cNvSpPr txBox="1"/>
          <p:nvPr/>
        </p:nvSpPr>
        <p:spPr>
          <a:xfrm>
            <a:off x="6007511" y="846138"/>
            <a:ext cx="443434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How to Contribute:</a:t>
            </a:r>
          </a:p>
          <a:p>
            <a:r>
              <a:rPr lang="en-US" sz="2000" dirty="0"/>
              <a:t>Ask questions about why AI is being used</a:t>
            </a:r>
          </a:p>
          <a:p>
            <a:r>
              <a:rPr lang="en-US" sz="2000" dirty="0"/>
              <a:t>Suggest improvements to AI systems</a:t>
            </a:r>
          </a:p>
          <a:p>
            <a:r>
              <a:rPr lang="en-US" sz="2000" dirty="0"/>
              <a:t>Volunteer to test new AI tools</a:t>
            </a:r>
          </a:p>
          <a:p>
            <a:r>
              <a:rPr lang="en-US" sz="2000" dirty="0"/>
              <a:t>Share your AI literacy with younger students</a:t>
            </a:r>
          </a:p>
          <a:p>
            <a:endParaRPr lang="en-US" sz="2000" dirty="0"/>
          </a:p>
          <a:p>
            <a:r>
              <a:rPr lang="en-US" sz="2000" b="1" dirty="0"/>
              <a:t>Examples of Student Impact:</a:t>
            </a:r>
          </a:p>
          <a:p>
            <a:r>
              <a:rPr lang="en-US" sz="2000" dirty="0"/>
              <a:t>Student councils reviewing AI homework policies</a:t>
            </a:r>
          </a:p>
          <a:p>
            <a:r>
              <a:rPr lang="en-US" sz="2000" dirty="0"/>
              <a:t>Students testing accessibility of AI tools</a:t>
            </a:r>
          </a:p>
          <a:p>
            <a:r>
              <a:rPr lang="en-US" sz="2000" dirty="0"/>
              <a:t>Peer education about responsible AI use</a:t>
            </a:r>
          </a:p>
          <a:p>
            <a:r>
              <a:rPr lang="en-US" sz="2000" dirty="0"/>
              <a:t>Student input on which AI tools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703373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Create AI Citizenship Manifesto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7825" y="1455739"/>
            <a:ext cx="4772025" cy="5240336"/>
          </a:xfrm>
        </p:spPr>
        <p:txBody>
          <a:bodyPr>
            <a:normAutofit/>
          </a:bodyPr>
          <a:lstStyle/>
          <a:p>
            <a:r>
              <a:rPr sz="2000" b="1" dirty="0"/>
              <a:t>Individual Reflection:</a:t>
            </a:r>
          </a:p>
          <a:p>
            <a:endParaRPr sz="2000" dirty="0"/>
          </a:p>
          <a:p>
            <a:r>
              <a:rPr sz="2000" dirty="0"/>
              <a:t>How will I use AI responsibly in my future?</a:t>
            </a:r>
          </a:p>
          <a:p>
            <a:endParaRPr sz="2000" dirty="0"/>
          </a:p>
          <a:p>
            <a:r>
              <a:rPr sz="2000" b="1" dirty="0"/>
              <a:t>Write manifesto covering:</a:t>
            </a:r>
          </a:p>
          <a:p>
            <a:endParaRPr sz="2000" dirty="0"/>
          </a:p>
          <a:p>
            <a:r>
              <a:rPr sz="2000" b="1" dirty="0"/>
              <a:t>1. My AI Competencies</a:t>
            </a:r>
          </a:p>
          <a:p>
            <a:r>
              <a:rPr sz="2000" dirty="0"/>
              <a:t>What have I learned over 3 years?</a:t>
            </a:r>
          </a:p>
          <a:p>
            <a:endParaRPr sz="2000" dirty="0"/>
          </a:p>
          <a:p>
            <a:r>
              <a:rPr sz="2000" b="1" dirty="0"/>
              <a:t>2. My Commitments</a:t>
            </a:r>
          </a:p>
          <a:p>
            <a:r>
              <a:rPr sz="2000" dirty="0"/>
              <a:t>How will I use AI as student, worker, citizen?</a:t>
            </a:r>
          </a:p>
          <a:p>
            <a:endParaRPr sz="2600" dirty="0"/>
          </a:p>
          <a:p>
            <a:endParaRPr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32CB53-4838-D1C2-7EA4-94DA2FDE721B}"/>
              </a:ext>
            </a:extLst>
          </p:cNvPr>
          <p:cNvSpPr txBox="1"/>
          <p:nvPr/>
        </p:nvSpPr>
        <p:spPr>
          <a:xfrm>
            <a:off x="7058025" y="2266951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3. My Concerns</a:t>
            </a:r>
          </a:p>
          <a:p>
            <a:r>
              <a:rPr lang="en-US" sz="2000" dirty="0"/>
              <a:t>What worries me about AI?</a:t>
            </a:r>
          </a:p>
          <a:p>
            <a:endParaRPr lang="en-US" sz="2000" dirty="0"/>
          </a:p>
          <a:p>
            <a:r>
              <a:rPr lang="en-US" sz="2000" b="1" dirty="0"/>
              <a:t>4. My Vision</a:t>
            </a:r>
          </a:p>
          <a:p>
            <a:r>
              <a:rPr lang="en-US" sz="2000" dirty="0"/>
              <a:t>What role will I play in AI's future?</a:t>
            </a:r>
          </a:p>
          <a:p>
            <a:endParaRPr lang="en-US" sz="2000" dirty="0"/>
          </a:p>
          <a:p>
            <a:r>
              <a:rPr lang="en-US" sz="2000" dirty="0"/>
              <a:t>400 words</a:t>
            </a:r>
          </a:p>
          <a:p>
            <a:endParaRPr lang="en-US" sz="2000" dirty="0"/>
          </a:p>
          <a:p>
            <a:r>
              <a:rPr lang="en-US" sz="2000" dirty="0"/>
              <a:t>Share in pairs (optional)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7825" y="1314450"/>
            <a:ext cx="8505466" cy="5200649"/>
          </a:xfrm>
        </p:spPr>
        <p:txBody>
          <a:bodyPr>
            <a:normAutofit lnSpcReduction="10000"/>
          </a:bodyPr>
          <a:lstStyle/>
          <a:p>
            <a:r>
              <a:rPr sz="2000" b="1" dirty="0"/>
              <a:t>Reflection Circle:</a:t>
            </a:r>
          </a:p>
          <a:p>
            <a:endParaRPr sz="2000" dirty="0"/>
          </a:p>
          <a:p>
            <a:r>
              <a:rPr sz="2000" dirty="0"/>
              <a:t>One thing you've learned about AI over 3 years</a:t>
            </a:r>
          </a:p>
          <a:p>
            <a:endParaRPr sz="2000" dirty="0"/>
          </a:p>
          <a:p>
            <a:r>
              <a:rPr sz="2000" dirty="0"/>
              <a:t>One way you'll use AI responsibly</a:t>
            </a:r>
          </a:p>
          <a:p>
            <a:endParaRPr sz="2000" dirty="0"/>
          </a:p>
          <a:p>
            <a:r>
              <a:rPr sz="2000" dirty="0"/>
              <a:t>One question you still have</a:t>
            </a:r>
          </a:p>
          <a:p>
            <a:endParaRPr sz="2000" dirty="0"/>
          </a:p>
          <a:p>
            <a:r>
              <a:rPr sz="2000" b="1" dirty="0"/>
              <a:t>Celebration:</a:t>
            </a:r>
          </a:p>
          <a:p>
            <a:r>
              <a:rPr sz="2000" dirty="0"/>
              <a:t>You're now AI-literate citizens!</a:t>
            </a:r>
          </a:p>
          <a:p>
            <a:r>
              <a:rPr sz="2000" dirty="0"/>
              <a:t>You understand what AI is</a:t>
            </a:r>
          </a:p>
          <a:p>
            <a:r>
              <a:rPr sz="2000" dirty="0"/>
              <a:t>You can evaluate AI ethically</a:t>
            </a:r>
          </a:p>
          <a:p>
            <a:r>
              <a:rPr sz="2000" dirty="0"/>
              <a:t>You know how to stay safe</a:t>
            </a:r>
          </a:p>
          <a:p>
            <a:r>
              <a:rPr sz="2000" dirty="0"/>
              <a:t>You can design AI solutions</a:t>
            </a:r>
          </a:p>
          <a:p>
            <a:r>
              <a:rPr sz="2000" dirty="0"/>
              <a:t>You're ready to shape AI's future!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1383</Words>
  <Application>Microsoft Office PowerPoint</Application>
  <PresentationFormat>Widescreen</PresentationFormat>
  <Paragraphs>318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The Future - AI and Citizenship</vt:lpstr>
      <vt:lpstr>Learning Objectives</vt:lpstr>
      <vt:lpstr>Prior Knowledge Check</vt:lpstr>
      <vt:lpstr>AI and the Future of Work</vt:lpstr>
      <vt:lpstr>Activity 1: Future Jobs Research</vt:lpstr>
      <vt:lpstr>Your Responsibilities as AI Citizens</vt:lpstr>
      <vt:lpstr>Your Responsibilities as AI Citizens Con’t</vt:lpstr>
      <vt:lpstr>Activity 2: Create AI Citizenship Manifesto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5</cp:revision>
  <dcterms:created xsi:type="dcterms:W3CDTF">2013-01-27T09:14:16Z</dcterms:created>
  <dcterms:modified xsi:type="dcterms:W3CDTF">2026-01-01T01:27:48Z</dcterms:modified>
  <cp:category/>
</cp:coreProperties>
</file>